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258" r:id="rId4"/>
    <p:sldId id="259" r:id="rId5"/>
    <p:sldId id="260" r:id="rId6"/>
    <p:sldId id="261" r:id="rId7"/>
    <p:sldId id="263" r:id="rId8"/>
    <p:sldId id="262" r:id="rId9"/>
    <p:sldId id="267" r:id="rId10"/>
    <p:sldId id="264" r:id="rId11"/>
    <p:sldId id="265" r:id="rId12"/>
    <p:sldId id="266"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0" d="100"/>
          <a:sy n="90" d="100"/>
        </p:scale>
        <p:origin x="115" y="1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0EDCF8-1A94-46BB-AEF6-263C508CE519}" type="datetimeFigureOut">
              <a:rPr lang="en-US" smtClean="0"/>
              <a:t>23/01/28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EC4C50-2583-4A8C-B525-D467F727F7AF}" type="slidenum">
              <a:rPr lang="en-US" smtClean="0"/>
              <a:t>‹#›</a:t>
            </a:fld>
            <a:endParaRPr lang="en-US"/>
          </a:p>
        </p:txBody>
      </p:sp>
    </p:spTree>
    <p:extLst>
      <p:ext uri="{BB962C8B-B14F-4D97-AF65-F5344CB8AC3E}">
        <p14:creationId xmlns:p14="http://schemas.microsoft.com/office/powerpoint/2010/main" val="506670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502FA-54D0-95D1-7867-D4130114CA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2C6CA0-616A-8FE4-C3BA-E1767CD994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39B6FBB-CD9B-131B-4EE3-CC07F3F77609}"/>
              </a:ext>
            </a:extLst>
          </p:cNvPr>
          <p:cNvSpPr>
            <a:spLocks noGrp="1"/>
          </p:cNvSpPr>
          <p:nvPr>
            <p:ph type="dt" sz="half" idx="10"/>
          </p:nvPr>
        </p:nvSpPr>
        <p:spPr/>
        <p:txBody>
          <a:bodyPr/>
          <a:lstStyle/>
          <a:p>
            <a:fld id="{9AE1018F-734C-41FB-A596-93A1EE084596}" type="datetimeFigureOut">
              <a:rPr lang="en-US" smtClean="0"/>
              <a:t>23/01/28</a:t>
            </a:fld>
            <a:endParaRPr lang="en-US"/>
          </a:p>
        </p:txBody>
      </p:sp>
      <p:sp>
        <p:nvSpPr>
          <p:cNvPr id="5" name="Footer Placeholder 4">
            <a:extLst>
              <a:ext uri="{FF2B5EF4-FFF2-40B4-BE49-F238E27FC236}">
                <a16:creationId xmlns:a16="http://schemas.microsoft.com/office/drawing/2014/main" id="{ADE4D84D-0E12-3713-C49E-8624CCB86E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49C3D9-2C81-E651-ECBD-6344F5E79C7A}"/>
              </a:ext>
            </a:extLst>
          </p:cNvPr>
          <p:cNvSpPr>
            <a:spLocks noGrp="1"/>
          </p:cNvSpPr>
          <p:nvPr>
            <p:ph type="sldNum" sz="quarter" idx="12"/>
          </p:nvPr>
        </p:nvSpPr>
        <p:spPr/>
        <p:txBody>
          <a:bodyPr/>
          <a:lstStyle/>
          <a:p>
            <a:fld id="{BD861F9B-C1E4-459F-B11D-D1B667C19BBE}" type="slidenum">
              <a:rPr lang="en-US" smtClean="0"/>
              <a:t>‹#›</a:t>
            </a:fld>
            <a:endParaRPr lang="en-US"/>
          </a:p>
        </p:txBody>
      </p:sp>
    </p:spTree>
    <p:extLst>
      <p:ext uri="{BB962C8B-B14F-4D97-AF65-F5344CB8AC3E}">
        <p14:creationId xmlns:p14="http://schemas.microsoft.com/office/powerpoint/2010/main" val="1698127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CCDE9-18D7-B761-E213-FA45B83D7DC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AD7DA3-B58A-C95D-246A-BC754D950F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9C1951-AC2E-54FF-C00E-21815497583A}"/>
              </a:ext>
            </a:extLst>
          </p:cNvPr>
          <p:cNvSpPr>
            <a:spLocks noGrp="1"/>
          </p:cNvSpPr>
          <p:nvPr>
            <p:ph type="dt" sz="half" idx="10"/>
          </p:nvPr>
        </p:nvSpPr>
        <p:spPr/>
        <p:txBody>
          <a:bodyPr/>
          <a:lstStyle/>
          <a:p>
            <a:fld id="{9AE1018F-734C-41FB-A596-93A1EE084596}" type="datetimeFigureOut">
              <a:rPr lang="en-US" smtClean="0"/>
              <a:t>23/01/28</a:t>
            </a:fld>
            <a:endParaRPr lang="en-US"/>
          </a:p>
        </p:txBody>
      </p:sp>
      <p:sp>
        <p:nvSpPr>
          <p:cNvPr id="5" name="Footer Placeholder 4">
            <a:extLst>
              <a:ext uri="{FF2B5EF4-FFF2-40B4-BE49-F238E27FC236}">
                <a16:creationId xmlns:a16="http://schemas.microsoft.com/office/drawing/2014/main" id="{195457D1-CB14-68CF-78C9-47BAE733A8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D83BA2-BAF0-B251-5867-F267254C305D}"/>
              </a:ext>
            </a:extLst>
          </p:cNvPr>
          <p:cNvSpPr>
            <a:spLocks noGrp="1"/>
          </p:cNvSpPr>
          <p:nvPr>
            <p:ph type="sldNum" sz="quarter" idx="12"/>
          </p:nvPr>
        </p:nvSpPr>
        <p:spPr/>
        <p:txBody>
          <a:bodyPr/>
          <a:lstStyle/>
          <a:p>
            <a:fld id="{BD861F9B-C1E4-459F-B11D-D1B667C19BBE}" type="slidenum">
              <a:rPr lang="en-US" smtClean="0"/>
              <a:t>‹#›</a:t>
            </a:fld>
            <a:endParaRPr lang="en-US"/>
          </a:p>
        </p:txBody>
      </p:sp>
    </p:spTree>
    <p:extLst>
      <p:ext uri="{BB962C8B-B14F-4D97-AF65-F5344CB8AC3E}">
        <p14:creationId xmlns:p14="http://schemas.microsoft.com/office/powerpoint/2010/main" val="3560732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35E613-C720-A249-7CC6-8F11AB4742C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5688252-654F-5250-224F-DEC3E9F5D8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04FF1A-C4DF-3256-2F22-7F29C2B990E9}"/>
              </a:ext>
            </a:extLst>
          </p:cNvPr>
          <p:cNvSpPr>
            <a:spLocks noGrp="1"/>
          </p:cNvSpPr>
          <p:nvPr>
            <p:ph type="dt" sz="half" idx="10"/>
          </p:nvPr>
        </p:nvSpPr>
        <p:spPr/>
        <p:txBody>
          <a:bodyPr/>
          <a:lstStyle/>
          <a:p>
            <a:fld id="{9AE1018F-734C-41FB-A596-93A1EE084596}" type="datetimeFigureOut">
              <a:rPr lang="en-US" smtClean="0"/>
              <a:t>23/01/28</a:t>
            </a:fld>
            <a:endParaRPr lang="en-US"/>
          </a:p>
        </p:txBody>
      </p:sp>
      <p:sp>
        <p:nvSpPr>
          <p:cNvPr id="5" name="Footer Placeholder 4">
            <a:extLst>
              <a:ext uri="{FF2B5EF4-FFF2-40B4-BE49-F238E27FC236}">
                <a16:creationId xmlns:a16="http://schemas.microsoft.com/office/drawing/2014/main" id="{6A5F014E-763E-C6BD-4465-B43DF65A3F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C33220-608B-B1B7-48A3-EE58B22CC528}"/>
              </a:ext>
            </a:extLst>
          </p:cNvPr>
          <p:cNvSpPr>
            <a:spLocks noGrp="1"/>
          </p:cNvSpPr>
          <p:nvPr>
            <p:ph type="sldNum" sz="quarter" idx="12"/>
          </p:nvPr>
        </p:nvSpPr>
        <p:spPr/>
        <p:txBody>
          <a:bodyPr/>
          <a:lstStyle/>
          <a:p>
            <a:fld id="{BD861F9B-C1E4-459F-B11D-D1B667C19BBE}" type="slidenum">
              <a:rPr lang="en-US" smtClean="0"/>
              <a:t>‹#›</a:t>
            </a:fld>
            <a:endParaRPr lang="en-US"/>
          </a:p>
        </p:txBody>
      </p:sp>
    </p:spTree>
    <p:extLst>
      <p:ext uri="{BB962C8B-B14F-4D97-AF65-F5344CB8AC3E}">
        <p14:creationId xmlns:p14="http://schemas.microsoft.com/office/powerpoint/2010/main" val="504542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113EA-1EF0-0836-800A-982AE7FC15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8A4F60-5DA0-A1E4-02A0-4BB913C849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0F150C-AD8C-0684-5B66-9EA21AB46B34}"/>
              </a:ext>
            </a:extLst>
          </p:cNvPr>
          <p:cNvSpPr>
            <a:spLocks noGrp="1"/>
          </p:cNvSpPr>
          <p:nvPr>
            <p:ph type="dt" sz="half" idx="10"/>
          </p:nvPr>
        </p:nvSpPr>
        <p:spPr/>
        <p:txBody>
          <a:bodyPr/>
          <a:lstStyle/>
          <a:p>
            <a:fld id="{9AE1018F-734C-41FB-A596-93A1EE084596}" type="datetimeFigureOut">
              <a:rPr lang="en-US" smtClean="0"/>
              <a:t>23/01/28</a:t>
            </a:fld>
            <a:endParaRPr lang="en-US"/>
          </a:p>
        </p:txBody>
      </p:sp>
      <p:sp>
        <p:nvSpPr>
          <p:cNvPr id="5" name="Footer Placeholder 4">
            <a:extLst>
              <a:ext uri="{FF2B5EF4-FFF2-40B4-BE49-F238E27FC236}">
                <a16:creationId xmlns:a16="http://schemas.microsoft.com/office/drawing/2014/main" id="{6752A8FB-F51E-C99A-F7C5-123880EAD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3A3FE1-368E-A68E-FEEB-03A00AFA57C2}"/>
              </a:ext>
            </a:extLst>
          </p:cNvPr>
          <p:cNvSpPr>
            <a:spLocks noGrp="1"/>
          </p:cNvSpPr>
          <p:nvPr>
            <p:ph type="sldNum" sz="quarter" idx="12"/>
          </p:nvPr>
        </p:nvSpPr>
        <p:spPr/>
        <p:txBody>
          <a:bodyPr/>
          <a:lstStyle/>
          <a:p>
            <a:fld id="{BD861F9B-C1E4-459F-B11D-D1B667C19BBE}" type="slidenum">
              <a:rPr lang="en-US" smtClean="0"/>
              <a:t>‹#›</a:t>
            </a:fld>
            <a:endParaRPr lang="en-US"/>
          </a:p>
        </p:txBody>
      </p:sp>
    </p:spTree>
    <p:extLst>
      <p:ext uri="{BB962C8B-B14F-4D97-AF65-F5344CB8AC3E}">
        <p14:creationId xmlns:p14="http://schemas.microsoft.com/office/powerpoint/2010/main" val="102699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7E152-8B3F-C857-6C62-A2FBAD4CB1D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D04C9E9-C644-6392-FC82-9E4612ECC6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472094-0C8C-F139-D47D-19B00254169E}"/>
              </a:ext>
            </a:extLst>
          </p:cNvPr>
          <p:cNvSpPr>
            <a:spLocks noGrp="1"/>
          </p:cNvSpPr>
          <p:nvPr>
            <p:ph type="dt" sz="half" idx="10"/>
          </p:nvPr>
        </p:nvSpPr>
        <p:spPr/>
        <p:txBody>
          <a:bodyPr/>
          <a:lstStyle/>
          <a:p>
            <a:fld id="{9AE1018F-734C-41FB-A596-93A1EE084596}" type="datetimeFigureOut">
              <a:rPr lang="en-US" smtClean="0"/>
              <a:t>23/01/28</a:t>
            </a:fld>
            <a:endParaRPr lang="en-US"/>
          </a:p>
        </p:txBody>
      </p:sp>
      <p:sp>
        <p:nvSpPr>
          <p:cNvPr id="5" name="Footer Placeholder 4">
            <a:extLst>
              <a:ext uri="{FF2B5EF4-FFF2-40B4-BE49-F238E27FC236}">
                <a16:creationId xmlns:a16="http://schemas.microsoft.com/office/drawing/2014/main" id="{97A39187-23B9-A760-6DB4-4A713DB2F3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5591C4-8F33-689E-B06C-A52F78E1E375}"/>
              </a:ext>
            </a:extLst>
          </p:cNvPr>
          <p:cNvSpPr>
            <a:spLocks noGrp="1"/>
          </p:cNvSpPr>
          <p:nvPr>
            <p:ph type="sldNum" sz="quarter" idx="12"/>
          </p:nvPr>
        </p:nvSpPr>
        <p:spPr/>
        <p:txBody>
          <a:bodyPr/>
          <a:lstStyle/>
          <a:p>
            <a:fld id="{BD861F9B-C1E4-459F-B11D-D1B667C19BBE}" type="slidenum">
              <a:rPr lang="en-US" smtClean="0"/>
              <a:t>‹#›</a:t>
            </a:fld>
            <a:endParaRPr lang="en-US"/>
          </a:p>
        </p:txBody>
      </p:sp>
    </p:spTree>
    <p:extLst>
      <p:ext uri="{BB962C8B-B14F-4D97-AF65-F5344CB8AC3E}">
        <p14:creationId xmlns:p14="http://schemas.microsoft.com/office/powerpoint/2010/main" val="4059129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D8FCC-26A9-14CE-8BF9-2ACCFFA974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B781EB-8A93-57EF-D5CC-3DAAD55409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AEAFA92-2AC3-1240-F2FB-945D042482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E2D84F-2688-3801-13B7-A7884CFA51CE}"/>
              </a:ext>
            </a:extLst>
          </p:cNvPr>
          <p:cNvSpPr>
            <a:spLocks noGrp="1"/>
          </p:cNvSpPr>
          <p:nvPr>
            <p:ph type="dt" sz="half" idx="10"/>
          </p:nvPr>
        </p:nvSpPr>
        <p:spPr/>
        <p:txBody>
          <a:bodyPr/>
          <a:lstStyle/>
          <a:p>
            <a:fld id="{9AE1018F-734C-41FB-A596-93A1EE084596}" type="datetimeFigureOut">
              <a:rPr lang="en-US" smtClean="0"/>
              <a:t>23/01/28</a:t>
            </a:fld>
            <a:endParaRPr lang="en-US"/>
          </a:p>
        </p:txBody>
      </p:sp>
      <p:sp>
        <p:nvSpPr>
          <p:cNvPr id="6" name="Footer Placeholder 5">
            <a:extLst>
              <a:ext uri="{FF2B5EF4-FFF2-40B4-BE49-F238E27FC236}">
                <a16:creationId xmlns:a16="http://schemas.microsoft.com/office/drawing/2014/main" id="{B26776FB-66DB-C884-5111-AA3F24E0BD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912329-9A07-CCF7-9AAE-B8C8B725EF2E}"/>
              </a:ext>
            </a:extLst>
          </p:cNvPr>
          <p:cNvSpPr>
            <a:spLocks noGrp="1"/>
          </p:cNvSpPr>
          <p:nvPr>
            <p:ph type="sldNum" sz="quarter" idx="12"/>
          </p:nvPr>
        </p:nvSpPr>
        <p:spPr/>
        <p:txBody>
          <a:bodyPr/>
          <a:lstStyle/>
          <a:p>
            <a:fld id="{BD861F9B-C1E4-459F-B11D-D1B667C19BBE}" type="slidenum">
              <a:rPr lang="en-US" smtClean="0"/>
              <a:t>‹#›</a:t>
            </a:fld>
            <a:endParaRPr lang="en-US"/>
          </a:p>
        </p:txBody>
      </p:sp>
    </p:spTree>
    <p:extLst>
      <p:ext uri="{BB962C8B-B14F-4D97-AF65-F5344CB8AC3E}">
        <p14:creationId xmlns:p14="http://schemas.microsoft.com/office/powerpoint/2010/main" val="1951774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34E66-BF9B-D7D0-D929-E7D4225BFB4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9034CF3-3795-64BD-3429-2D82FD248B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2784D95-146D-B9A9-19AE-2CE8617547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B5DDA1-E726-2E08-80BA-1F4E52FBD1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913F59-8085-0D34-C609-C9958ACDA04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0D02F9-0CDD-008B-4756-C98A8B0196D4}"/>
              </a:ext>
            </a:extLst>
          </p:cNvPr>
          <p:cNvSpPr>
            <a:spLocks noGrp="1"/>
          </p:cNvSpPr>
          <p:nvPr>
            <p:ph type="dt" sz="half" idx="10"/>
          </p:nvPr>
        </p:nvSpPr>
        <p:spPr/>
        <p:txBody>
          <a:bodyPr/>
          <a:lstStyle/>
          <a:p>
            <a:fld id="{9AE1018F-734C-41FB-A596-93A1EE084596}" type="datetimeFigureOut">
              <a:rPr lang="en-US" smtClean="0"/>
              <a:t>23/01/28</a:t>
            </a:fld>
            <a:endParaRPr lang="en-US"/>
          </a:p>
        </p:txBody>
      </p:sp>
      <p:sp>
        <p:nvSpPr>
          <p:cNvPr id="8" name="Footer Placeholder 7">
            <a:extLst>
              <a:ext uri="{FF2B5EF4-FFF2-40B4-BE49-F238E27FC236}">
                <a16:creationId xmlns:a16="http://schemas.microsoft.com/office/drawing/2014/main" id="{70E5B539-8BD3-214B-4CCA-5FB6B9BC126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55CFBF6-BDD2-841E-66ED-B5340418E3DE}"/>
              </a:ext>
            </a:extLst>
          </p:cNvPr>
          <p:cNvSpPr>
            <a:spLocks noGrp="1"/>
          </p:cNvSpPr>
          <p:nvPr>
            <p:ph type="sldNum" sz="quarter" idx="12"/>
          </p:nvPr>
        </p:nvSpPr>
        <p:spPr/>
        <p:txBody>
          <a:bodyPr/>
          <a:lstStyle/>
          <a:p>
            <a:fld id="{BD861F9B-C1E4-459F-B11D-D1B667C19BBE}" type="slidenum">
              <a:rPr lang="en-US" smtClean="0"/>
              <a:t>‹#›</a:t>
            </a:fld>
            <a:endParaRPr lang="en-US"/>
          </a:p>
        </p:txBody>
      </p:sp>
    </p:spTree>
    <p:extLst>
      <p:ext uri="{BB962C8B-B14F-4D97-AF65-F5344CB8AC3E}">
        <p14:creationId xmlns:p14="http://schemas.microsoft.com/office/powerpoint/2010/main" val="2638792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FC555-3F8D-AEBD-B023-E0961B674A6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A011C9-0121-93A9-1265-55EB32AD7D68}"/>
              </a:ext>
            </a:extLst>
          </p:cNvPr>
          <p:cNvSpPr>
            <a:spLocks noGrp="1"/>
          </p:cNvSpPr>
          <p:nvPr>
            <p:ph type="dt" sz="half" idx="10"/>
          </p:nvPr>
        </p:nvSpPr>
        <p:spPr/>
        <p:txBody>
          <a:bodyPr/>
          <a:lstStyle/>
          <a:p>
            <a:fld id="{9AE1018F-734C-41FB-A596-93A1EE084596}" type="datetimeFigureOut">
              <a:rPr lang="en-US" smtClean="0"/>
              <a:t>23/01/28</a:t>
            </a:fld>
            <a:endParaRPr lang="en-US"/>
          </a:p>
        </p:txBody>
      </p:sp>
      <p:sp>
        <p:nvSpPr>
          <p:cNvPr id="4" name="Footer Placeholder 3">
            <a:extLst>
              <a:ext uri="{FF2B5EF4-FFF2-40B4-BE49-F238E27FC236}">
                <a16:creationId xmlns:a16="http://schemas.microsoft.com/office/drawing/2014/main" id="{EBA64941-13B4-2398-46F8-23CE2EBE0D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4D3188-5EA6-70E1-AEA3-1E4D3AAD1CE5}"/>
              </a:ext>
            </a:extLst>
          </p:cNvPr>
          <p:cNvSpPr>
            <a:spLocks noGrp="1"/>
          </p:cNvSpPr>
          <p:nvPr>
            <p:ph type="sldNum" sz="quarter" idx="12"/>
          </p:nvPr>
        </p:nvSpPr>
        <p:spPr/>
        <p:txBody>
          <a:bodyPr/>
          <a:lstStyle/>
          <a:p>
            <a:fld id="{BD861F9B-C1E4-459F-B11D-D1B667C19BBE}" type="slidenum">
              <a:rPr lang="en-US" smtClean="0"/>
              <a:t>‹#›</a:t>
            </a:fld>
            <a:endParaRPr lang="en-US"/>
          </a:p>
        </p:txBody>
      </p:sp>
    </p:spTree>
    <p:extLst>
      <p:ext uri="{BB962C8B-B14F-4D97-AF65-F5344CB8AC3E}">
        <p14:creationId xmlns:p14="http://schemas.microsoft.com/office/powerpoint/2010/main" val="1227108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31A4A6-8229-4A36-01F7-7DC5658EFB35}"/>
              </a:ext>
            </a:extLst>
          </p:cNvPr>
          <p:cNvSpPr>
            <a:spLocks noGrp="1"/>
          </p:cNvSpPr>
          <p:nvPr>
            <p:ph type="dt" sz="half" idx="10"/>
          </p:nvPr>
        </p:nvSpPr>
        <p:spPr/>
        <p:txBody>
          <a:bodyPr/>
          <a:lstStyle/>
          <a:p>
            <a:fld id="{9AE1018F-734C-41FB-A596-93A1EE084596}" type="datetimeFigureOut">
              <a:rPr lang="en-US" smtClean="0"/>
              <a:t>23/01/28</a:t>
            </a:fld>
            <a:endParaRPr lang="en-US"/>
          </a:p>
        </p:txBody>
      </p:sp>
      <p:sp>
        <p:nvSpPr>
          <p:cNvPr id="3" name="Footer Placeholder 2">
            <a:extLst>
              <a:ext uri="{FF2B5EF4-FFF2-40B4-BE49-F238E27FC236}">
                <a16:creationId xmlns:a16="http://schemas.microsoft.com/office/drawing/2014/main" id="{0523D81F-C1BC-F7C5-AC89-CF58B792F0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0F5830-0804-68A9-91F0-6A53E9AA07AC}"/>
              </a:ext>
            </a:extLst>
          </p:cNvPr>
          <p:cNvSpPr>
            <a:spLocks noGrp="1"/>
          </p:cNvSpPr>
          <p:nvPr>
            <p:ph type="sldNum" sz="quarter" idx="12"/>
          </p:nvPr>
        </p:nvSpPr>
        <p:spPr/>
        <p:txBody>
          <a:bodyPr/>
          <a:lstStyle/>
          <a:p>
            <a:fld id="{BD861F9B-C1E4-459F-B11D-D1B667C19BBE}" type="slidenum">
              <a:rPr lang="en-US" smtClean="0"/>
              <a:t>‹#›</a:t>
            </a:fld>
            <a:endParaRPr lang="en-US"/>
          </a:p>
        </p:txBody>
      </p:sp>
    </p:spTree>
    <p:extLst>
      <p:ext uri="{BB962C8B-B14F-4D97-AF65-F5344CB8AC3E}">
        <p14:creationId xmlns:p14="http://schemas.microsoft.com/office/powerpoint/2010/main" val="32494685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BEEE7-0033-8552-3D2C-1717E4BBFB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15AB166-21A3-FD40-801C-D5BA063168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D64E0F8-639F-EE3E-C1D9-E0BAE792B2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6B2F8-7C81-9040-F118-7306CEF3C093}"/>
              </a:ext>
            </a:extLst>
          </p:cNvPr>
          <p:cNvSpPr>
            <a:spLocks noGrp="1"/>
          </p:cNvSpPr>
          <p:nvPr>
            <p:ph type="dt" sz="half" idx="10"/>
          </p:nvPr>
        </p:nvSpPr>
        <p:spPr/>
        <p:txBody>
          <a:bodyPr/>
          <a:lstStyle/>
          <a:p>
            <a:fld id="{9AE1018F-734C-41FB-A596-93A1EE084596}" type="datetimeFigureOut">
              <a:rPr lang="en-US" smtClean="0"/>
              <a:t>23/01/28</a:t>
            </a:fld>
            <a:endParaRPr lang="en-US"/>
          </a:p>
        </p:txBody>
      </p:sp>
      <p:sp>
        <p:nvSpPr>
          <p:cNvPr id="6" name="Footer Placeholder 5">
            <a:extLst>
              <a:ext uri="{FF2B5EF4-FFF2-40B4-BE49-F238E27FC236}">
                <a16:creationId xmlns:a16="http://schemas.microsoft.com/office/drawing/2014/main" id="{EB8F25E4-172D-BAAF-40D9-3F81A90F5D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BE203E-A577-C775-ECE3-072A092051F3}"/>
              </a:ext>
            </a:extLst>
          </p:cNvPr>
          <p:cNvSpPr>
            <a:spLocks noGrp="1"/>
          </p:cNvSpPr>
          <p:nvPr>
            <p:ph type="sldNum" sz="quarter" idx="12"/>
          </p:nvPr>
        </p:nvSpPr>
        <p:spPr/>
        <p:txBody>
          <a:bodyPr/>
          <a:lstStyle/>
          <a:p>
            <a:fld id="{BD861F9B-C1E4-459F-B11D-D1B667C19BBE}" type="slidenum">
              <a:rPr lang="en-US" smtClean="0"/>
              <a:t>‹#›</a:t>
            </a:fld>
            <a:endParaRPr lang="en-US"/>
          </a:p>
        </p:txBody>
      </p:sp>
    </p:spTree>
    <p:extLst>
      <p:ext uri="{BB962C8B-B14F-4D97-AF65-F5344CB8AC3E}">
        <p14:creationId xmlns:p14="http://schemas.microsoft.com/office/powerpoint/2010/main" val="2693150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918B8-C8B1-CA48-E9F1-EBD6EC558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897FD3-F045-1431-9B57-E5C4814B98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D01B1EB-1F7A-706F-9492-353D581551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9AB6F2-B9A7-92D5-FD9D-82F498AFA9DB}"/>
              </a:ext>
            </a:extLst>
          </p:cNvPr>
          <p:cNvSpPr>
            <a:spLocks noGrp="1"/>
          </p:cNvSpPr>
          <p:nvPr>
            <p:ph type="dt" sz="half" idx="10"/>
          </p:nvPr>
        </p:nvSpPr>
        <p:spPr/>
        <p:txBody>
          <a:bodyPr/>
          <a:lstStyle/>
          <a:p>
            <a:fld id="{9AE1018F-734C-41FB-A596-93A1EE084596}" type="datetimeFigureOut">
              <a:rPr lang="en-US" smtClean="0"/>
              <a:t>23/01/28</a:t>
            </a:fld>
            <a:endParaRPr lang="en-US"/>
          </a:p>
        </p:txBody>
      </p:sp>
      <p:sp>
        <p:nvSpPr>
          <p:cNvPr id="6" name="Footer Placeholder 5">
            <a:extLst>
              <a:ext uri="{FF2B5EF4-FFF2-40B4-BE49-F238E27FC236}">
                <a16:creationId xmlns:a16="http://schemas.microsoft.com/office/drawing/2014/main" id="{38B2FF04-88DF-2FD1-0E8B-B79C69B59C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65507F-DF98-BFD6-88E8-BCC6BB67B514}"/>
              </a:ext>
            </a:extLst>
          </p:cNvPr>
          <p:cNvSpPr>
            <a:spLocks noGrp="1"/>
          </p:cNvSpPr>
          <p:nvPr>
            <p:ph type="sldNum" sz="quarter" idx="12"/>
          </p:nvPr>
        </p:nvSpPr>
        <p:spPr/>
        <p:txBody>
          <a:bodyPr/>
          <a:lstStyle/>
          <a:p>
            <a:fld id="{BD861F9B-C1E4-459F-B11D-D1B667C19BBE}" type="slidenum">
              <a:rPr lang="en-US" smtClean="0"/>
              <a:t>‹#›</a:t>
            </a:fld>
            <a:endParaRPr lang="en-US"/>
          </a:p>
        </p:txBody>
      </p:sp>
    </p:spTree>
    <p:extLst>
      <p:ext uri="{BB962C8B-B14F-4D97-AF65-F5344CB8AC3E}">
        <p14:creationId xmlns:p14="http://schemas.microsoft.com/office/powerpoint/2010/main" val="1763126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16B5A-E5C5-B9A2-B738-E067A13CA9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9EA77C-5B2E-F088-C04C-C5A4881DD1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02EDAE-84D6-270C-6D3C-76E6797AC3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E1018F-734C-41FB-A596-93A1EE084596}" type="datetimeFigureOut">
              <a:rPr lang="en-US" smtClean="0"/>
              <a:t>23/01/28</a:t>
            </a:fld>
            <a:endParaRPr lang="en-US"/>
          </a:p>
        </p:txBody>
      </p:sp>
      <p:sp>
        <p:nvSpPr>
          <p:cNvPr id="5" name="Footer Placeholder 4">
            <a:extLst>
              <a:ext uri="{FF2B5EF4-FFF2-40B4-BE49-F238E27FC236}">
                <a16:creationId xmlns:a16="http://schemas.microsoft.com/office/drawing/2014/main" id="{F864B41E-E9B9-1A1F-28AE-8854AE7BF9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EAB5F4-CAC7-EABD-B645-4E7CECC4E9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861F9B-C1E4-459F-B11D-D1B667C19BBE}" type="slidenum">
              <a:rPr lang="en-US" smtClean="0"/>
              <a:t>‹#›</a:t>
            </a:fld>
            <a:endParaRPr lang="en-US"/>
          </a:p>
        </p:txBody>
      </p:sp>
    </p:spTree>
    <p:extLst>
      <p:ext uri="{BB962C8B-B14F-4D97-AF65-F5344CB8AC3E}">
        <p14:creationId xmlns:p14="http://schemas.microsoft.com/office/powerpoint/2010/main" val="30596948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97400-074A-B62A-BE29-47D2D76D9792}"/>
              </a:ext>
            </a:extLst>
          </p:cNvPr>
          <p:cNvSpPr>
            <a:spLocks noGrp="1"/>
          </p:cNvSpPr>
          <p:nvPr>
            <p:ph type="ctrTitle"/>
          </p:nvPr>
        </p:nvSpPr>
        <p:spPr>
          <a:xfrm>
            <a:off x="0" y="0"/>
            <a:ext cx="2097832" cy="910766"/>
          </a:xfrm>
        </p:spPr>
        <p:txBody>
          <a:bodyPr>
            <a:normAutofit fontScale="90000"/>
          </a:bodyPr>
          <a:lstStyle/>
          <a:p>
            <a:r>
              <a:rPr lang="en-US" dirty="0"/>
              <a:t>DSRC</a:t>
            </a:r>
          </a:p>
        </p:txBody>
      </p:sp>
      <p:pic>
        <p:nvPicPr>
          <p:cNvPr id="5" name="Picture 4" descr="A race car on a track&#10;&#10;Description automatically generated with low confidence">
            <a:extLst>
              <a:ext uri="{FF2B5EF4-FFF2-40B4-BE49-F238E27FC236}">
                <a16:creationId xmlns:a16="http://schemas.microsoft.com/office/drawing/2014/main" id="{4349BBCD-450C-5714-67A2-6562B346D8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1662" y="910765"/>
            <a:ext cx="10108675" cy="5686130"/>
          </a:xfrm>
          <a:prstGeom prst="rect">
            <a:avLst/>
          </a:prstGeom>
        </p:spPr>
      </p:pic>
    </p:spTree>
    <p:extLst>
      <p:ext uri="{BB962C8B-B14F-4D97-AF65-F5344CB8AC3E}">
        <p14:creationId xmlns:p14="http://schemas.microsoft.com/office/powerpoint/2010/main" val="563718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2F694-BDB2-14E2-50DC-BEE2EA808E67}"/>
              </a:ext>
            </a:extLst>
          </p:cNvPr>
          <p:cNvSpPr>
            <a:spLocks noGrp="1"/>
          </p:cNvSpPr>
          <p:nvPr>
            <p:ph type="title"/>
          </p:nvPr>
        </p:nvSpPr>
        <p:spPr/>
        <p:txBody>
          <a:bodyPr/>
          <a:lstStyle/>
          <a:p>
            <a:r>
              <a:rPr lang="en-US" dirty="0"/>
              <a:t>ESP-NOW Frame Format</a:t>
            </a:r>
          </a:p>
        </p:txBody>
      </p:sp>
      <p:sp>
        <p:nvSpPr>
          <p:cNvPr id="10" name="Content Placeholder 9">
            <a:extLst>
              <a:ext uri="{FF2B5EF4-FFF2-40B4-BE49-F238E27FC236}">
                <a16:creationId xmlns:a16="http://schemas.microsoft.com/office/drawing/2014/main" id="{F8A43BC5-959A-A4C1-30EC-14478433C3EF}"/>
              </a:ext>
            </a:extLst>
          </p:cNvPr>
          <p:cNvSpPr>
            <a:spLocks noGrp="1"/>
          </p:cNvSpPr>
          <p:nvPr>
            <p:ph idx="1"/>
          </p:nvPr>
        </p:nvSpPr>
        <p:spPr>
          <a:xfrm>
            <a:off x="730624" y="2399367"/>
            <a:ext cx="10515600" cy="4351338"/>
          </a:xfrm>
        </p:spPr>
        <p:txBody>
          <a:bodyPr>
            <a:normAutofit fontScale="92500" lnSpcReduction="20000"/>
          </a:bodyPr>
          <a:lstStyle/>
          <a:p>
            <a:r>
              <a:rPr lang="en-US" dirty="0"/>
              <a:t>Category Code: The Category Code field is set to the value(127) indicating the vendor-specific category.</a:t>
            </a:r>
          </a:p>
          <a:p>
            <a:r>
              <a:rPr lang="en-US" dirty="0"/>
              <a:t>Organization Identifier: The Organization Identifier contains a unique identifier, which is the first three bytes of MAC address applied by </a:t>
            </a:r>
            <a:r>
              <a:rPr lang="en-US" dirty="0" err="1"/>
              <a:t>Espressif</a:t>
            </a:r>
            <a:r>
              <a:rPr lang="en-US" dirty="0"/>
              <a:t>.</a:t>
            </a:r>
          </a:p>
          <a:p>
            <a:r>
              <a:rPr lang="en-US" dirty="0"/>
              <a:t>Random Value: The Random Value filed is used to prevents relay attacks.</a:t>
            </a:r>
          </a:p>
          <a:p>
            <a:r>
              <a:rPr lang="en-US" dirty="0"/>
              <a:t>The Frame Check Sequence (FCS) is a part of the frame put in place to verify that the information each frame contains is not damaged during transmission. If a frame is corrupted during transmission, the FCS on the frame will not match with the recipient's calculated FCS. Any frames that do not match the calculated FCS will be discarded.</a:t>
            </a:r>
          </a:p>
          <a:p>
            <a:r>
              <a:rPr lang="en-US" dirty="0"/>
              <a:t>Vendor Specific Content: The Vendor Specific Content contains vendor-specific fields as follows:</a:t>
            </a:r>
          </a:p>
        </p:txBody>
      </p:sp>
      <p:graphicFrame>
        <p:nvGraphicFramePr>
          <p:cNvPr id="12" name="Table 8">
            <a:extLst>
              <a:ext uri="{FF2B5EF4-FFF2-40B4-BE49-F238E27FC236}">
                <a16:creationId xmlns:a16="http://schemas.microsoft.com/office/drawing/2014/main" id="{617C80D1-F7BC-898C-EBEF-B65E4EF900B3}"/>
              </a:ext>
            </a:extLst>
          </p:cNvPr>
          <p:cNvGraphicFramePr>
            <a:graphicFrameLocks/>
          </p:cNvGraphicFramePr>
          <p:nvPr>
            <p:extLst>
              <p:ext uri="{D42A27DB-BD31-4B8C-83A1-F6EECF244321}">
                <p14:modId xmlns:p14="http://schemas.microsoft.com/office/powerpoint/2010/main" val="1134648967"/>
              </p:ext>
            </p:extLst>
          </p:nvPr>
        </p:nvGraphicFramePr>
        <p:xfrm>
          <a:off x="977153" y="1529789"/>
          <a:ext cx="10829365" cy="741680"/>
        </p:xfrm>
        <a:graphic>
          <a:graphicData uri="http://schemas.openxmlformats.org/drawingml/2006/table">
            <a:tbl>
              <a:tblPr firstRow="1" bandRow="1">
                <a:tableStyleId>{8799B23B-EC83-4686-B30A-512413B5E67A}</a:tableStyleId>
              </a:tblPr>
              <a:tblGrid>
                <a:gridCol w="1398494">
                  <a:extLst>
                    <a:ext uri="{9D8B030D-6E8A-4147-A177-3AD203B41FA5}">
                      <a16:colId xmlns:a16="http://schemas.microsoft.com/office/drawing/2014/main" val="3944602732"/>
                    </a:ext>
                  </a:extLst>
                </a:gridCol>
                <a:gridCol w="1757082">
                  <a:extLst>
                    <a:ext uri="{9D8B030D-6E8A-4147-A177-3AD203B41FA5}">
                      <a16:colId xmlns:a16="http://schemas.microsoft.com/office/drawing/2014/main" val="1955819792"/>
                    </a:ext>
                  </a:extLst>
                </a:gridCol>
                <a:gridCol w="2537012">
                  <a:extLst>
                    <a:ext uri="{9D8B030D-6E8A-4147-A177-3AD203B41FA5}">
                      <a16:colId xmlns:a16="http://schemas.microsoft.com/office/drawing/2014/main" val="2935286926"/>
                    </a:ext>
                  </a:extLst>
                </a:gridCol>
                <a:gridCol w="1725707">
                  <a:extLst>
                    <a:ext uri="{9D8B030D-6E8A-4147-A177-3AD203B41FA5}">
                      <a16:colId xmlns:a16="http://schemas.microsoft.com/office/drawing/2014/main" val="3102574264"/>
                    </a:ext>
                  </a:extLst>
                </a:gridCol>
                <a:gridCol w="2478740">
                  <a:extLst>
                    <a:ext uri="{9D8B030D-6E8A-4147-A177-3AD203B41FA5}">
                      <a16:colId xmlns:a16="http://schemas.microsoft.com/office/drawing/2014/main" val="2446000534"/>
                    </a:ext>
                  </a:extLst>
                </a:gridCol>
                <a:gridCol w="932330">
                  <a:extLst>
                    <a:ext uri="{9D8B030D-6E8A-4147-A177-3AD203B41FA5}">
                      <a16:colId xmlns:a16="http://schemas.microsoft.com/office/drawing/2014/main" val="794741357"/>
                    </a:ext>
                  </a:extLst>
                </a:gridCol>
              </a:tblGrid>
              <a:tr h="370840">
                <a:tc>
                  <a:txBody>
                    <a:bodyPr/>
                    <a:lstStyle/>
                    <a:p>
                      <a:pPr algn="ctr"/>
                      <a:r>
                        <a:rPr lang="en-US" dirty="0"/>
                        <a:t>MAC Header</a:t>
                      </a:r>
                    </a:p>
                  </a:txBody>
                  <a:tcPr/>
                </a:tc>
                <a:tc>
                  <a:txBody>
                    <a:bodyPr/>
                    <a:lstStyle/>
                    <a:p>
                      <a:pPr algn="ctr"/>
                      <a:r>
                        <a:rPr lang="en-US" dirty="0"/>
                        <a:t>Category Code</a:t>
                      </a:r>
                    </a:p>
                  </a:txBody>
                  <a:tcPr/>
                </a:tc>
                <a:tc>
                  <a:txBody>
                    <a:bodyPr/>
                    <a:lstStyle/>
                    <a:p>
                      <a:pPr algn="ctr"/>
                      <a:r>
                        <a:rPr lang="en-US" dirty="0"/>
                        <a:t>Organization Identifier</a:t>
                      </a:r>
                    </a:p>
                  </a:txBody>
                  <a:tcPr/>
                </a:tc>
                <a:tc>
                  <a:txBody>
                    <a:bodyPr/>
                    <a:lstStyle/>
                    <a:p>
                      <a:pPr algn="ctr"/>
                      <a:r>
                        <a:rPr lang="en-US" dirty="0"/>
                        <a:t>Random values</a:t>
                      </a:r>
                    </a:p>
                  </a:txBody>
                  <a:tcPr/>
                </a:tc>
                <a:tc>
                  <a:txBody>
                    <a:bodyPr/>
                    <a:lstStyle/>
                    <a:p>
                      <a:pPr algn="ctr"/>
                      <a:r>
                        <a:rPr lang="en-US" dirty="0"/>
                        <a:t>Vendor Specific Content</a:t>
                      </a:r>
                    </a:p>
                  </a:txBody>
                  <a:tcPr/>
                </a:tc>
                <a:tc>
                  <a:txBody>
                    <a:bodyPr/>
                    <a:lstStyle/>
                    <a:p>
                      <a:pPr algn="ctr"/>
                      <a:r>
                        <a:rPr lang="en-US" dirty="0"/>
                        <a:t>FCS</a:t>
                      </a:r>
                    </a:p>
                  </a:txBody>
                  <a:tcPr/>
                </a:tc>
                <a:extLst>
                  <a:ext uri="{0D108BD9-81ED-4DB2-BD59-A6C34878D82A}">
                    <a16:rowId xmlns:a16="http://schemas.microsoft.com/office/drawing/2014/main" val="3167495137"/>
                  </a:ext>
                </a:extLst>
              </a:tr>
              <a:tr h="370840">
                <a:tc>
                  <a:txBody>
                    <a:bodyPr/>
                    <a:lstStyle/>
                    <a:p>
                      <a:pPr algn="ctr"/>
                      <a:r>
                        <a:rPr lang="en-US" dirty="0"/>
                        <a:t>24 bytes</a:t>
                      </a:r>
                    </a:p>
                  </a:txBody>
                  <a:tcPr/>
                </a:tc>
                <a:tc>
                  <a:txBody>
                    <a:bodyPr/>
                    <a:lstStyle/>
                    <a:p>
                      <a:pPr algn="ctr"/>
                      <a:r>
                        <a:rPr lang="en-US" dirty="0"/>
                        <a:t>1 byte</a:t>
                      </a:r>
                    </a:p>
                  </a:txBody>
                  <a:tcPr/>
                </a:tc>
                <a:tc>
                  <a:txBody>
                    <a:bodyPr/>
                    <a:lstStyle/>
                    <a:p>
                      <a:pPr algn="ctr"/>
                      <a:r>
                        <a:rPr lang="en-US" dirty="0"/>
                        <a:t>3 bytes</a:t>
                      </a:r>
                    </a:p>
                  </a:txBody>
                  <a:tcPr/>
                </a:tc>
                <a:tc>
                  <a:txBody>
                    <a:bodyPr/>
                    <a:lstStyle/>
                    <a:p>
                      <a:pPr algn="ctr"/>
                      <a:r>
                        <a:rPr lang="en-US" dirty="0"/>
                        <a:t>4 bytes</a:t>
                      </a:r>
                    </a:p>
                  </a:txBody>
                  <a:tcPr/>
                </a:tc>
                <a:tc>
                  <a:txBody>
                    <a:bodyPr/>
                    <a:lstStyle/>
                    <a:p>
                      <a:pPr algn="ctr"/>
                      <a:r>
                        <a:rPr lang="en-US" dirty="0"/>
                        <a:t>7~255 bytes</a:t>
                      </a:r>
                    </a:p>
                  </a:txBody>
                  <a:tcPr/>
                </a:tc>
                <a:tc>
                  <a:txBody>
                    <a:bodyPr/>
                    <a:lstStyle/>
                    <a:p>
                      <a:pPr algn="ctr"/>
                      <a:r>
                        <a:rPr lang="en-US" dirty="0"/>
                        <a:t>4 bytes</a:t>
                      </a:r>
                    </a:p>
                  </a:txBody>
                  <a:tcPr/>
                </a:tc>
                <a:extLst>
                  <a:ext uri="{0D108BD9-81ED-4DB2-BD59-A6C34878D82A}">
                    <a16:rowId xmlns:a16="http://schemas.microsoft.com/office/drawing/2014/main" val="4219767445"/>
                  </a:ext>
                </a:extLst>
              </a:tr>
            </a:tbl>
          </a:graphicData>
        </a:graphic>
      </p:graphicFrame>
    </p:spTree>
    <p:extLst>
      <p:ext uri="{BB962C8B-B14F-4D97-AF65-F5344CB8AC3E}">
        <p14:creationId xmlns:p14="http://schemas.microsoft.com/office/powerpoint/2010/main" val="2856145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2F694-BDB2-14E2-50DC-BEE2EA808E67}"/>
              </a:ext>
            </a:extLst>
          </p:cNvPr>
          <p:cNvSpPr>
            <a:spLocks noGrp="1"/>
          </p:cNvSpPr>
          <p:nvPr>
            <p:ph type="title"/>
          </p:nvPr>
        </p:nvSpPr>
        <p:spPr/>
        <p:txBody>
          <a:bodyPr/>
          <a:lstStyle/>
          <a:p>
            <a:r>
              <a:rPr lang="en-US" dirty="0"/>
              <a:t>ESP-NOW Frame Format</a:t>
            </a:r>
          </a:p>
        </p:txBody>
      </p:sp>
      <p:sp>
        <p:nvSpPr>
          <p:cNvPr id="10" name="Content Placeholder 9">
            <a:extLst>
              <a:ext uri="{FF2B5EF4-FFF2-40B4-BE49-F238E27FC236}">
                <a16:creationId xmlns:a16="http://schemas.microsoft.com/office/drawing/2014/main" id="{F8A43BC5-959A-A4C1-30EC-14478433C3EF}"/>
              </a:ext>
            </a:extLst>
          </p:cNvPr>
          <p:cNvSpPr>
            <a:spLocks noGrp="1"/>
          </p:cNvSpPr>
          <p:nvPr>
            <p:ph idx="1"/>
          </p:nvPr>
        </p:nvSpPr>
        <p:spPr>
          <a:xfrm>
            <a:off x="730624" y="2399367"/>
            <a:ext cx="10515600" cy="4351338"/>
          </a:xfrm>
        </p:spPr>
        <p:txBody>
          <a:bodyPr>
            <a:normAutofit lnSpcReduction="10000"/>
          </a:bodyPr>
          <a:lstStyle/>
          <a:p>
            <a:r>
              <a:rPr lang="en-US" dirty="0"/>
              <a:t>Element ID: The Element ID field is set to the value (221), indicating the vendor-specific element.</a:t>
            </a:r>
          </a:p>
          <a:p>
            <a:r>
              <a:rPr lang="en-US" dirty="0"/>
              <a:t>Length: The length is the total length of Organization Identifier, Type, Version and Body.</a:t>
            </a:r>
          </a:p>
          <a:p>
            <a:r>
              <a:rPr lang="en-US" dirty="0"/>
              <a:t>Organization Identifier: The Organization Identifier contains a unique identifier, which is the first three bytes of MAC address applied by </a:t>
            </a:r>
            <a:r>
              <a:rPr lang="en-US" dirty="0" err="1"/>
              <a:t>Espressif</a:t>
            </a:r>
            <a:r>
              <a:rPr lang="en-US" dirty="0"/>
              <a:t>.</a:t>
            </a:r>
          </a:p>
          <a:p>
            <a:r>
              <a:rPr lang="en-US" dirty="0"/>
              <a:t>Type: The Type field is set to the value (4) indicating ESP-NOW.</a:t>
            </a:r>
          </a:p>
          <a:p>
            <a:r>
              <a:rPr lang="en-US" dirty="0"/>
              <a:t>Version: The Version field is set to the version of ESP-NOW.</a:t>
            </a:r>
          </a:p>
          <a:p>
            <a:r>
              <a:rPr lang="en-US" dirty="0"/>
              <a:t>Body: The Body contains the ESP-NOW data.</a:t>
            </a:r>
          </a:p>
        </p:txBody>
      </p:sp>
      <p:graphicFrame>
        <p:nvGraphicFramePr>
          <p:cNvPr id="12" name="Table 8">
            <a:extLst>
              <a:ext uri="{FF2B5EF4-FFF2-40B4-BE49-F238E27FC236}">
                <a16:creationId xmlns:a16="http://schemas.microsoft.com/office/drawing/2014/main" id="{617C80D1-F7BC-898C-EBEF-B65E4EF900B3}"/>
              </a:ext>
            </a:extLst>
          </p:cNvPr>
          <p:cNvGraphicFramePr>
            <a:graphicFrameLocks/>
          </p:cNvGraphicFramePr>
          <p:nvPr>
            <p:extLst>
              <p:ext uri="{D42A27DB-BD31-4B8C-83A1-F6EECF244321}">
                <p14:modId xmlns:p14="http://schemas.microsoft.com/office/powerpoint/2010/main" val="3275199616"/>
              </p:ext>
            </p:extLst>
          </p:nvPr>
        </p:nvGraphicFramePr>
        <p:xfrm>
          <a:off x="905435" y="1467036"/>
          <a:ext cx="9955307" cy="741680"/>
        </p:xfrm>
        <a:graphic>
          <a:graphicData uri="http://schemas.openxmlformats.org/drawingml/2006/table">
            <a:tbl>
              <a:tblPr firstRow="1" bandRow="1">
                <a:tableStyleId>{8799B23B-EC83-4686-B30A-512413B5E67A}</a:tableStyleId>
              </a:tblPr>
              <a:tblGrid>
                <a:gridCol w="1470212">
                  <a:extLst>
                    <a:ext uri="{9D8B030D-6E8A-4147-A177-3AD203B41FA5}">
                      <a16:colId xmlns:a16="http://schemas.microsoft.com/office/drawing/2014/main" val="3944602732"/>
                    </a:ext>
                  </a:extLst>
                </a:gridCol>
                <a:gridCol w="1014506">
                  <a:extLst>
                    <a:ext uri="{9D8B030D-6E8A-4147-A177-3AD203B41FA5}">
                      <a16:colId xmlns:a16="http://schemas.microsoft.com/office/drawing/2014/main" val="1955819792"/>
                    </a:ext>
                  </a:extLst>
                </a:gridCol>
                <a:gridCol w="2625164">
                  <a:extLst>
                    <a:ext uri="{9D8B030D-6E8A-4147-A177-3AD203B41FA5}">
                      <a16:colId xmlns:a16="http://schemas.microsoft.com/office/drawing/2014/main" val="2935286926"/>
                    </a:ext>
                  </a:extLst>
                </a:gridCol>
                <a:gridCol w="1408505">
                  <a:extLst>
                    <a:ext uri="{9D8B030D-6E8A-4147-A177-3AD203B41FA5}">
                      <a16:colId xmlns:a16="http://schemas.microsoft.com/office/drawing/2014/main" val="3102574264"/>
                    </a:ext>
                  </a:extLst>
                </a:gridCol>
                <a:gridCol w="1735349">
                  <a:extLst>
                    <a:ext uri="{9D8B030D-6E8A-4147-A177-3AD203B41FA5}">
                      <a16:colId xmlns:a16="http://schemas.microsoft.com/office/drawing/2014/main" val="2446000534"/>
                    </a:ext>
                  </a:extLst>
                </a:gridCol>
                <a:gridCol w="1701571">
                  <a:extLst>
                    <a:ext uri="{9D8B030D-6E8A-4147-A177-3AD203B41FA5}">
                      <a16:colId xmlns:a16="http://schemas.microsoft.com/office/drawing/2014/main" val="794741357"/>
                    </a:ext>
                  </a:extLst>
                </a:gridCol>
              </a:tblGrid>
              <a:tr h="370840">
                <a:tc>
                  <a:txBody>
                    <a:bodyPr/>
                    <a:lstStyle/>
                    <a:p>
                      <a:pPr algn="ctr"/>
                      <a:r>
                        <a:rPr lang="en-US" dirty="0"/>
                        <a:t>Element ID</a:t>
                      </a:r>
                    </a:p>
                  </a:txBody>
                  <a:tcPr/>
                </a:tc>
                <a:tc>
                  <a:txBody>
                    <a:bodyPr/>
                    <a:lstStyle/>
                    <a:p>
                      <a:pPr algn="ctr"/>
                      <a:r>
                        <a:rPr lang="en-US" dirty="0"/>
                        <a:t>Length</a:t>
                      </a:r>
                    </a:p>
                  </a:txBody>
                  <a:tcPr/>
                </a:tc>
                <a:tc>
                  <a:txBody>
                    <a:bodyPr/>
                    <a:lstStyle/>
                    <a:p>
                      <a:pPr algn="ctr"/>
                      <a:r>
                        <a:rPr lang="en-US" dirty="0"/>
                        <a:t>Organization Identifier</a:t>
                      </a:r>
                    </a:p>
                  </a:txBody>
                  <a:tcPr/>
                </a:tc>
                <a:tc>
                  <a:txBody>
                    <a:bodyPr/>
                    <a:lstStyle/>
                    <a:p>
                      <a:pPr algn="ctr"/>
                      <a:r>
                        <a:rPr lang="en-US" dirty="0"/>
                        <a:t>Type</a:t>
                      </a:r>
                    </a:p>
                  </a:txBody>
                  <a:tcPr/>
                </a:tc>
                <a:tc>
                  <a:txBody>
                    <a:bodyPr/>
                    <a:lstStyle/>
                    <a:p>
                      <a:pPr algn="ctr"/>
                      <a:r>
                        <a:rPr lang="en-US" dirty="0"/>
                        <a:t>Version</a:t>
                      </a:r>
                    </a:p>
                  </a:txBody>
                  <a:tcPr/>
                </a:tc>
                <a:tc>
                  <a:txBody>
                    <a:bodyPr/>
                    <a:lstStyle/>
                    <a:p>
                      <a:pPr algn="ctr"/>
                      <a:r>
                        <a:rPr lang="en-US" dirty="0"/>
                        <a:t>Body</a:t>
                      </a:r>
                    </a:p>
                  </a:txBody>
                  <a:tcPr/>
                </a:tc>
                <a:extLst>
                  <a:ext uri="{0D108BD9-81ED-4DB2-BD59-A6C34878D82A}">
                    <a16:rowId xmlns:a16="http://schemas.microsoft.com/office/drawing/2014/main" val="3167495137"/>
                  </a:ext>
                </a:extLst>
              </a:tr>
              <a:tr h="370840">
                <a:tc>
                  <a:txBody>
                    <a:bodyPr/>
                    <a:lstStyle/>
                    <a:p>
                      <a:pPr algn="ctr"/>
                      <a:r>
                        <a:rPr lang="en-US" dirty="0"/>
                        <a:t>1 byte</a:t>
                      </a:r>
                    </a:p>
                  </a:txBody>
                  <a:tcPr/>
                </a:tc>
                <a:tc>
                  <a:txBody>
                    <a:bodyPr/>
                    <a:lstStyle/>
                    <a:p>
                      <a:pPr algn="ctr"/>
                      <a:r>
                        <a:rPr lang="en-US" dirty="0"/>
                        <a:t>1 byte</a:t>
                      </a:r>
                    </a:p>
                  </a:txBody>
                  <a:tcPr/>
                </a:tc>
                <a:tc>
                  <a:txBody>
                    <a:bodyPr/>
                    <a:lstStyle/>
                    <a:p>
                      <a:pPr algn="ctr"/>
                      <a:r>
                        <a:rPr lang="en-US" dirty="0"/>
                        <a:t>3 bytes</a:t>
                      </a:r>
                    </a:p>
                  </a:txBody>
                  <a:tcPr/>
                </a:tc>
                <a:tc>
                  <a:txBody>
                    <a:bodyPr/>
                    <a:lstStyle/>
                    <a:p>
                      <a:pPr algn="ctr"/>
                      <a:r>
                        <a:rPr lang="en-US" dirty="0"/>
                        <a:t>1 bytes</a:t>
                      </a:r>
                    </a:p>
                  </a:txBody>
                  <a:tcPr/>
                </a:tc>
                <a:tc>
                  <a:txBody>
                    <a:bodyPr/>
                    <a:lstStyle/>
                    <a:p>
                      <a:pPr algn="ctr"/>
                      <a:r>
                        <a:rPr lang="en-US" dirty="0"/>
                        <a:t>1 byte</a:t>
                      </a:r>
                    </a:p>
                  </a:txBody>
                  <a:tcPr/>
                </a:tc>
                <a:tc>
                  <a:txBody>
                    <a:bodyPr/>
                    <a:lstStyle/>
                    <a:p>
                      <a:pPr algn="ctr"/>
                      <a:r>
                        <a:rPr lang="en-US" dirty="0"/>
                        <a:t>0~250 bytes</a:t>
                      </a:r>
                    </a:p>
                  </a:txBody>
                  <a:tcPr/>
                </a:tc>
                <a:extLst>
                  <a:ext uri="{0D108BD9-81ED-4DB2-BD59-A6C34878D82A}">
                    <a16:rowId xmlns:a16="http://schemas.microsoft.com/office/drawing/2014/main" val="4219767445"/>
                  </a:ext>
                </a:extLst>
              </a:tr>
            </a:tbl>
          </a:graphicData>
        </a:graphic>
      </p:graphicFrame>
    </p:spTree>
    <p:extLst>
      <p:ext uri="{BB962C8B-B14F-4D97-AF65-F5344CB8AC3E}">
        <p14:creationId xmlns:p14="http://schemas.microsoft.com/office/powerpoint/2010/main" val="2137220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99E5C-BE21-5BBB-603C-D8C4F6D63197}"/>
              </a:ext>
            </a:extLst>
          </p:cNvPr>
          <p:cNvSpPr>
            <a:spLocks noGrp="1"/>
          </p:cNvSpPr>
          <p:nvPr>
            <p:ph type="title"/>
          </p:nvPr>
        </p:nvSpPr>
        <p:spPr/>
        <p:txBody>
          <a:bodyPr/>
          <a:lstStyle/>
          <a:p>
            <a:r>
              <a:rPr lang="en-US"/>
              <a:t>Interfacing with ESP</a:t>
            </a:r>
            <a:endParaRPr lang="en-US" dirty="0"/>
          </a:p>
        </p:txBody>
      </p:sp>
      <p:sp>
        <p:nvSpPr>
          <p:cNvPr id="3" name="Content Placeholder 2">
            <a:extLst>
              <a:ext uri="{FF2B5EF4-FFF2-40B4-BE49-F238E27FC236}">
                <a16:creationId xmlns:a16="http://schemas.microsoft.com/office/drawing/2014/main" id="{E7BA28D8-2EC2-7CDE-D686-B21409DD5D78}"/>
              </a:ext>
            </a:extLst>
          </p:cNvPr>
          <p:cNvSpPr>
            <a:spLocks noGrp="1"/>
          </p:cNvSpPr>
          <p:nvPr>
            <p:ph idx="1"/>
          </p:nvPr>
        </p:nvSpPr>
        <p:spPr/>
        <p:txBody>
          <a:bodyPr/>
          <a:lstStyle/>
          <a:p>
            <a:r>
              <a:rPr lang="en-US"/>
              <a:t>We managed to provide an easy interface to serve our purpose by managing all communication related work on the ESP32/8266 which broadcasts whatever data it receives through a SPI connection with the main ECU (raspberry pi) and sharing whatever data it receives with the surrounding. The sent frame already contains CRC check so its already managed by the ESP-NOW protocol and don’t need to be reimplemented</a:t>
            </a:r>
          </a:p>
          <a:p>
            <a:endParaRPr lang="en-US" dirty="0"/>
          </a:p>
        </p:txBody>
      </p:sp>
      <p:pic>
        <p:nvPicPr>
          <p:cNvPr id="6" name="Picture 5">
            <a:extLst>
              <a:ext uri="{FF2B5EF4-FFF2-40B4-BE49-F238E27FC236}">
                <a16:creationId xmlns:a16="http://schemas.microsoft.com/office/drawing/2014/main" id="{99CFB874-307D-3A91-6EE1-9E1C1AABF032}"/>
              </a:ext>
            </a:extLst>
          </p:cNvPr>
          <p:cNvPicPr>
            <a:picLocks noChangeAspect="1"/>
          </p:cNvPicPr>
          <p:nvPr/>
        </p:nvPicPr>
        <p:blipFill>
          <a:blip r:embed="rId2"/>
          <a:stretch>
            <a:fillRect/>
          </a:stretch>
        </p:blipFill>
        <p:spPr>
          <a:xfrm>
            <a:off x="3977467" y="4694220"/>
            <a:ext cx="7488265" cy="1482743"/>
          </a:xfrm>
          <a:prstGeom prst="rect">
            <a:avLst/>
          </a:prstGeom>
        </p:spPr>
      </p:pic>
    </p:spTree>
    <p:extLst>
      <p:ext uri="{BB962C8B-B14F-4D97-AF65-F5344CB8AC3E}">
        <p14:creationId xmlns:p14="http://schemas.microsoft.com/office/powerpoint/2010/main" val="2466510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023-01-28 07-19-31">
            <a:hlinkClick r:id="" action="ppaction://media"/>
            <a:extLst>
              <a:ext uri="{FF2B5EF4-FFF2-40B4-BE49-F238E27FC236}">
                <a16:creationId xmlns:a16="http://schemas.microsoft.com/office/drawing/2014/main" id="{905554CE-6B6A-C59C-2DF6-0DC6FAE5316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 y="0"/>
            <a:ext cx="12192001" cy="6857845"/>
          </a:xfrm>
        </p:spPr>
      </p:pic>
      <p:sp>
        <p:nvSpPr>
          <p:cNvPr id="2" name="Title 1">
            <a:extLst>
              <a:ext uri="{FF2B5EF4-FFF2-40B4-BE49-F238E27FC236}">
                <a16:creationId xmlns:a16="http://schemas.microsoft.com/office/drawing/2014/main" id="{2D74CB74-74CC-2220-65D2-E2BD9003FEA6}"/>
              </a:ext>
            </a:extLst>
          </p:cNvPr>
          <p:cNvSpPr>
            <a:spLocks noGrp="1"/>
          </p:cNvSpPr>
          <p:nvPr>
            <p:ph type="title"/>
          </p:nvPr>
        </p:nvSpPr>
        <p:spPr>
          <a:xfrm>
            <a:off x="0" y="0"/>
            <a:ext cx="2274651" cy="773011"/>
          </a:xfrm>
        </p:spPr>
        <p:txBody>
          <a:bodyPr/>
          <a:lstStyle/>
          <a:p>
            <a:r>
              <a:rPr lang="en-US" dirty="0">
                <a:solidFill>
                  <a:schemeClr val="bg1"/>
                </a:solidFill>
              </a:rPr>
              <a:t>Preview</a:t>
            </a:r>
          </a:p>
        </p:txBody>
      </p:sp>
    </p:spTree>
    <p:extLst>
      <p:ext uri="{BB962C8B-B14F-4D97-AF65-F5344CB8AC3E}">
        <p14:creationId xmlns:p14="http://schemas.microsoft.com/office/powerpoint/2010/main" val="1151779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2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BE897-6ECE-8099-7E5A-2A25A0A1EAF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42A4C0-CA15-363D-C611-0778100F7D7B}"/>
              </a:ext>
            </a:extLst>
          </p:cNvPr>
          <p:cNvSpPr>
            <a:spLocks noGrp="1"/>
          </p:cNvSpPr>
          <p:nvPr>
            <p:ph idx="1"/>
          </p:nvPr>
        </p:nvSpPr>
        <p:spPr/>
        <p:txBody>
          <a:bodyPr>
            <a:normAutofit/>
          </a:bodyPr>
          <a:lstStyle/>
          <a:p>
            <a:r>
              <a:rPr lang="en-US" dirty="0"/>
              <a:t>Vehicle-to-vehicle (V2V) communication’s ability to wirelessly exchange information about the speed and position of surrounding vehicles shows great promise in helping to avoid crashes, ease traffic congestion, and improve the environment.</a:t>
            </a:r>
          </a:p>
          <a:p>
            <a:r>
              <a:rPr lang="en-US" dirty="0"/>
              <a:t>The technology behind V2V communication allows vehicles to broadcast and receive omni-directional messages creating a 360-degree “awareness” of other vehicles in proximity using dedicated short-range communications (DSRC)</a:t>
            </a:r>
          </a:p>
        </p:txBody>
      </p:sp>
    </p:spTree>
    <p:extLst>
      <p:ext uri="{BB962C8B-B14F-4D97-AF65-F5344CB8AC3E}">
        <p14:creationId xmlns:p14="http://schemas.microsoft.com/office/powerpoint/2010/main" val="944099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5A764-36E9-4823-1FD1-F7FCB66BB49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748AD98-EC85-4245-C8DD-1DA43DDF63C4}"/>
              </a:ext>
            </a:extLst>
          </p:cNvPr>
          <p:cNvSpPr>
            <a:spLocks noGrp="1"/>
          </p:cNvSpPr>
          <p:nvPr>
            <p:ph idx="1"/>
          </p:nvPr>
        </p:nvSpPr>
        <p:spPr/>
        <p:txBody>
          <a:bodyPr/>
          <a:lstStyle/>
          <a:p>
            <a:r>
              <a:rPr lang="en-US" dirty="0"/>
              <a:t>DSRC (dedicated short range communication) is the hardware capable of making this dream come true by providing a direct communication between each vehicle and its surrounding vehicles (V2V) in addition to the surrounding infrastructure(V2X)</a:t>
            </a:r>
          </a:p>
          <a:p>
            <a:r>
              <a:rPr lang="en-US" dirty="0"/>
              <a:t>Vehicles equipped with this technology can use the messages from surrounding vehicles to determine potential crash threats as they develop. The technology can then employ visual and audible alerts—or a combination of both to warn drivers. This technique adds more awareness to the drivers to take informed actions to avoid crashes.</a:t>
            </a:r>
          </a:p>
        </p:txBody>
      </p:sp>
    </p:spTree>
    <p:extLst>
      <p:ext uri="{BB962C8B-B14F-4D97-AF65-F5344CB8AC3E}">
        <p14:creationId xmlns:p14="http://schemas.microsoft.com/office/powerpoint/2010/main" val="2472380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517B98D-D4B8-734D-AD75-37BB63EE2A16}"/>
              </a:ext>
            </a:extLst>
          </p:cNvPr>
          <p:cNvSpPr>
            <a:spLocks noGrp="1"/>
          </p:cNvSpPr>
          <p:nvPr>
            <p:ph type="title"/>
          </p:nvPr>
        </p:nvSpPr>
        <p:spPr>
          <a:xfrm>
            <a:off x="643467" y="321734"/>
            <a:ext cx="10905066" cy="1135737"/>
          </a:xfrm>
        </p:spPr>
        <p:txBody>
          <a:bodyPr>
            <a:normAutofit/>
          </a:bodyPr>
          <a:lstStyle/>
          <a:p>
            <a:endParaRPr lang="en-US" sz="3600"/>
          </a:p>
        </p:txBody>
      </p:sp>
      <p:sp>
        <p:nvSpPr>
          <p:cNvPr id="3" name="Content Placeholder 2">
            <a:extLst>
              <a:ext uri="{FF2B5EF4-FFF2-40B4-BE49-F238E27FC236}">
                <a16:creationId xmlns:a16="http://schemas.microsoft.com/office/drawing/2014/main" id="{AF658E8A-8E6D-E9FC-D8EB-C3993788136D}"/>
              </a:ext>
            </a:extLst>
          </p:cNvPr>
          <p:cNvSpPr>
            <a:spLocks noGrp="1"/>
          </p:cNvSpPr>
          <p:nvPr>
            <p:ph idx="1"/>
          </p:nvPr>
        </p:nvSpPr>
        <p:spPr>
          <a:xfrm>
            <a:off x="643468" y="1782981"/>
            <a:ext cx="4701529" cy="4393982"/>
          </a:xfrm>
        </p:spPr>
        <p:txBody>
          <a:bodyPr>
            <a:normAutofit/>
          </a:bodyPr>
          <a:lstStyle/>
          <a:p>
            <a:pPr marL="0" indent="0">
              <a:buNone/>
            </a:pPr>
            <a:r>
              <a:rPr lang="en-US" sz="2000" dirty="0"/>
              <a:t>Our plan is to integrate V2V technology into our system and create a Software that uses V2V technology to provide the following BSM (Basic safety Messages) and </a:t>
            </a:r>
            <a:r>
              <a:rPr lang="en-US" sz="2000" b="0" i="0" dirty="0">
                <a:effectLst/>
                <a:latin typeface="Cambria" panose="02040503050406030204" pitchFamily="18" charset="0"/>
              </a:rPr>
              <a:t>Traveler information message (TIM):</a:t>
            </a:r>
            <a:r>
              <a:rPr lang="en-US" sz="2000" dirty="0"/>
              <a:t>  features:</a:t>
            </a:r>
          </a:p>
          <a:p>
            <a:pPr marL="0" indent="0">
              <a:buNone/>
            </a:pPr>
            <a:r>
              <a:rPr lang="en-US" sz="2000" dirty="0"/>
              <a:t>1.	Hazard Warning.</a:t>
            </a:r>
          </a:p>
          <a:p>
            <a:pPr marL="0" indent="0">
              <a:buNone/>
            </a:pPr>
            <a:r>
              <a:rPr lang="en-US" sz="2000" dirty="0"/>
              <a:t>2.	Intersection assistance.</a:t>
            </a:r>
          </a:p>
          <a:p>
            <a:pPr marL="0" indent="0">
              <a:buNone/>
            </a:pPr>
            <a:r>
              <a:rPr lang="en-US" sz="2000" dirty="0"/>
              <a:t>3.	City information.</a:t>
            </a:r>
          </a:p>
          <a:p>
            <a:endParaRPr lang="en-US" sz="2000" dirty="0"/>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descr="Diagram&#10;&#10;Description automatically generated">
            <a:extLst>
              <a:ext uri="{FF2B5EF4-FFF2-40B4-BE49-F238E27FC236}">
                <a16:creationId xmlns:a16="http://schemas.microsoft.com/office/drawing/2014/main" id="{DD6EFCAF-C0ED-92F8-54D5-5045269B04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4711" y="1782981"/>
            <a:ext cx="5914429" cy="4361892"/>
          </a:xfrm>
          <a:prstGeom prst="rect">
            <a:avLst/>
          </a:prstGeom>
        </p:spPr>
      </p:pic>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7777364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885C4-CE9C-CA83-C6D4-4EEA4AE21B1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7181A27-5F0B-B264-FF26-29D5490373DC}"/>
              </a:ext>
            </a:extLst>
          </p:cNvPr>
          <p:cNvSpPr>
            <a:spLocks noGrp="1"/>
          </p:cNvSpPr>
          <p:nvPr>
            <p:ph idx="1"/>
          </p:nvPr>
        </p:nvSpPr>
        <p:spPr/>
        <p:txBody>
          <a:bodyPr/>
          <a:lstStyle/>
          <a:p>
            <a:r>
              <a:rPr lang="en-US" dirty="0"/>
              <a:t>Hazard warning uses V2V communication to determine potential crash threats as they develop. Then give alerts to the driver. These alerts allow drivers the ability to take action to avoid crashes.</a:t>
            </a:r>
          </a:p>
          <a:p>
            <a:r>
              <a:rPr lang="en-US" dirty="0"/>
              <a:t>Intersection assistance uses the same technology to give information and warnings when passing through intersection and roads where it’s hard to spot incoming cars to smooth traffic and increase the safety level when driving through those roads and decrease the possibility of creating a hazardous situation that might lead to unfortunate accidents and traffic congestion.</a:t>
            </a:r>
          </a:p>
          <a:p>
            <a:endParaRPr lang="en-US" dirty="0"/>
          </a:p>
        </p:txBody>
      </p:sp>
    </p:spTree>
    <p:extLst>
      <p:ext uri="{BB962C8B-B14F-4D97-AF65-F5344CB8AC3E}">
        <p14:creationId xmlns:p14="http://schemas.microsoft.com/office/powerpoint/2010/main" val="1770529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0304E-06B5-BFF8-7E6B-4A12633A9E3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B512824-9D37-4205-D53C-38BC6B548720}"/>
              </a:ext>
            </a:extLst>
          </p:cNvPr>
          <p:cNvSpPr>
            <a:spLocks noGrp="1"/>
          </p:cNvSpPr>
          <p:nvPr>
            <p:ph idx="1"/>
          </p:nvPr>
        </p:nvSpPr>
        <p:spPr/>
        <p:txBody>
          <a:bodyPr/>
          <a:lstStyle/>
          <a:p>
            <a:pPr marL="0" indent="0">
              <a:buNone/>
            </a:pPr>
            <a:r>
              <a:rPr lang="en-US" dirty="0"/>
              <a:t>City information</a:t>
            </a:r>
          </a:p>
          <a:p>
            <a:r>
              <a:rPr lang="en-US" dirty="0"/>
              <a:t>Additionally, some more information may be provided for easier and more informed lifestyle. City information will be used to provide useful info about the surrounding environment such as empty parking slots, industrial Bumps, and damaged roads. This will be integrated with GPS technology to create a realistic visualization of the surrounding environment for the driver with the assistance of the surrounding vehicles.</a:t>
            </a:r>
          </a:p>
        </p:txBody>
      </p:sp>
    </p:spTree>
    <p:extLst>
      <p:ext uri="{BB962C8B-B14F-4D97-AF65-F5344CB8AC3E}">
        <p14:creationId xmlns:p14="http://schemas.microsoft.com/office/powerpoint/2010/main" val="1982278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60391C2-29FF-1879-3E05-A9C0CC19DD29}"/>
              </a:ext>
            </a:extLst>
          </p:cNvPr>
          <p:cNvSpPr>
            <a:spLocks noGrp="1"/>
          </p:cNvSpPr>
          <p:nvPr>
            <p:ph idx="1"/>
          </p:nvPr>
        </p:nvSpPr>
        <p:spPr>
          <a:xfrm>
            <a:off x="643469" y="1782981"/>
            <a:ext cx="4008384" cy="4393982"/>
          </a:xfrm>
        </p:spPr>
        <p:txBody>
          <a:bodyPr>
            <a:normAutofit/>
          </a:bodyPr>
          <a:lstStyle/>
          <a:p>
            <a:r>
              <a:rPr lang="en-US" sz="2000" dirty="0"/>
              <a:t>Due to inability to have DSRC module, We have replaced DSRC module with ESP-32/8266 and ESP-NOW protocol</a:t>
            </a:r>
          </a:p>
          <a:p>
            <a:endParaRPr lang="en-US" sz="2000" dirty="0"/>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descr="Diagram, schematic&#10;&#10;Description automatically generated">
            <a:extLst>
              <a:ext uri="{FF2B5EF4-FFF2-40B4-BE49-F238E27FC236}">
                <a16:creationId xmlns:a16="http://schemas.microsoft.com/office/drawing/2014/main" id="{C8BC9EC7-C647-4F7B-CDAD-253C93283A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4711" y="1782981"/>
            <a:ext cx="5914429" cy="4361892"/>
          </a:xfrm>
          <a:prstGeom prst="rect">
            <a:avLst/>
          </a:prstGeom>
        </p:spPr>
      </p:pic>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7542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B4FD4-8F9A-4387-63C4-B05608C6F9F2}"/>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D28D1D4-597D-35E5-5B6F-53A773E36F6F}"/>
              </a:ext>
            </a:extLst>
          </p:cNvPr>
          <p:cNvSpPr>
            <a:spLocks noGrp="1"/>
          </p:cNvSpPr>
          <p:nvPr>
            <p:ph idx="1"/>
          </p:nvPr>
        </p:nvSpPr>
        <p:spPr/>
        <p:txBody>
          <a:bodyPr>
            <a:normAutofit fontScale="92500" lnSpcReduction="10000"/>
          </a:bodyPr>
          <a:lstStyle/>
          <a:p>
            <a:r>
              <a:rPr lang="en-US" dirty="0"/>
              <a:t>ESP-NOW is a wireless communication protocol based on the data-link layer defined by </a:t>
            </a:r>
            <a:r>
              <a:rPr lang="en-US" dirty="0" err="1"/>
              <a:t>Espressif</a:t>
            </a:r>
            <a:r>
              <a:rPr lang="en-US" dirty="0"/>
              <a:t>. The big difference it makes is that ESP-NOW reduces the five layers of the OSI model to only one. In other words, the data need not be transmitted through the network layer, the transport layer, the session layer, the presentation layer, and the application layer.  Also, there is no need for packet headers or unpackers on each layer, which leads to a quick response reducing the delay caused by packet loss in congested networks.</a:t>
            </a:r>
          </a:p>
          <a:p>
            <a:r>
              <a:rPr lang="en-US" dirty="0"/>
              <a:t>application data is encapsulated in a vendor-specific action frame and then transmitted from one Wi-Fi device to another without connection.</a:t>
            </a:r>
          </a:p>
          <a:p>
            <a:r>
              <a:rPr lang="en-US" dirty="0"/>
              <a:t>Additionally, ESP-NOW occupies fewer CPU and flash resources than traditional connection protocols</a:t>
            </a:r>
          </a:p>
        </p:txBody>
      </p:sp>
    </p:spTree>
    <p:extLst>
      <p:ext uri="{BB962C8B-B14F-4D97-AF65-F5344CB8AC3E}">
        <p14:creationId xmlns:p14="http://schemas.microsoft.com/office/powerpoint/2010/main" val="28652160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
            <a:extLst>
              <a:ext uri="{FF2B5EF4-FFF2-40B4-BE49-F238E27FC236}">
                <a16:creationId xmlns:a16="http://schemas.microsoft.com/office/drawing/2014/main" id="{BDEA0A3E-7CDB-5B6E-A673-CCB2196B16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2121"/>
            <a:ext cx="12192000" cy="64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016934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TotalTime>
  <Words>891</Words>
  <Application>Microsoft Office PowerPoint</Application>
  <PresentationFormat>Widescreen</PresentationFormat>
  <Paragraphs>57</Paragraphs>
  <Slides>13</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Cambria</vt:lpstr>
      <vt:lpstr>Office Theme</vt:lpstr>
      <vt:lpstr>DSRC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ESP-NOW Frame Format</vt:lpstr>
      <vt:lpstr>ESP-NOW Frame Format</vt:lpstr>
      <vt:lpstr>Interfacing with ESP</vt:lpstr>
      <vt:lpstr>Preview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DSRC</dc:title>
  <dc:creator>AHMED ALY</dc:creator>
  <cp:lastModifiedBy>AHMED ALY</cp:lastModifiedBy>
  <cp:revision>4</cp:revision>
  <dcterms:created xsi:type="dcterms:W3CDTF">2023-01-27T16:53:20Z</dcterms:created>
  <dcterms:modified xsi:type="dcterms:W3CDTF">2023-01-28T05:23:32Z</dcterms:modified>
</cp:coreProperties>
</file>